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393" r:id="rId6"/>
    <p:sldId id="412" r:id="rId7"/>
    <p:sldId id="415" r:id="rId8"/>
    <p:sldId id="414" r:id="rId9"/>
    <p:sldId id="419" r:id="rId10"/>
    <p:sldId id="409" r:id="rId11"/>
    <p:sldId id="410" r:id="rId12"/>
    <p:sldId id="411" r:id="rId13"/>
    <p:sldId id="407" r:id="rId14"/>
    <p:sldId id="418" r:id="rId15"/>
    <p:sldId id="420" r:id="rId16"/>
    <p:sldId id="417" r:id="rId17"/>
    <p:sldId id="403" r:id="rId18"/>
    <p:sldId id="421" r:id="rId19"/>
    <p:sldId id="401" r:id="rId20"/>
    <p:sldId id="408" r:id="rId21"/>
    <p:sldId id="422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F9D300-231A-39D8-2978-BCE7F6FED6A9}" name="Ian Jory" initials="IJ" userId="S::ian.jory@assimila.eu::49290db9-557c-4721-b71a-db5d8bc3452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80797-314E-4853-8819-C68CB5D00F79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E6F9D-07CF-4E1B-8124-ADB66A925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1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92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89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92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169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9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364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21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168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94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77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546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096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E6F9D-07CF-4E1B-8124-ADB66A92517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5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1EE-EA3A-4D2A-850D-CE73B0E2B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D3363-6ACE-4DF6-9CD8-8F98AEBE2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596E-3DD1-44DA-8F94-47E56261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40EE2-BA79-4ACF-8C73-CEEB4B79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D5D39-2FCF-4858-90D5-2A672EBC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14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1C1F-CE77-4FF9-8CEA-E88634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91952-5A02-444C-B9CA-94E3C7735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1CC3-3E81-4AB9-90CA-CE56B7D8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4D21-3941-4C32-B671-D5AC08058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0B2F6-DDB4-4D5C-A457-36B80A34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0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22BEA-464E-4AEF-BD8A-0BEAFF468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62C14-0EBC-4A49-B2A1-6E24DACA8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F264A-A1F4-4577-9866-51AF1915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74F2F-C9F6-4864-B44D-A5609142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2E578-0E2A-4946-A8A0-03A96FEC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6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B5D4-0BEE-4A05-BE3A-8DEFCB59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2E2F7-0CCB-44A4-8A68-AB97E4E7A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7455-720D-4262-B966-6AD30F30F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0E5B0-69E1-4340-B2CF-EF2FAA3E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9D808-C34E-486D-8661-0EA164CCD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98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68-F5E1-44A9-8543-040838BD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67A18-B60B-4377-9CF1-0D5180AA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A9AD1-E3DF-44C0-A417-A85B76FCE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9E7B8-4CCE-4852-A216-6A24A88F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DDD9-66D3-4976-B0B4-1BEA1272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5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F612-0EC6-4D27-B842-2F40E004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D6E36-A085-4AF8-9864-9E0BFF15C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1D956-DA98-4CAC-A380-E1AB0C823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A9AD9-D7D8-4A27-844E-2B9FB14A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F99EA-3B7E-43FA-A75D-E9C7843E0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F58D1-10F4-4B5B-8480-BAAC063D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92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FF0A-B743-4D78-AAE2-BC8B87CB0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2FFA2-065D-4011-920E-811CEB930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BA523-BB3C-4731-82F2-7E9C35D6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EDF6D-0FAD-4C06-96D2-BD73F0733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6C9F6-E90B-4530-9932-934ACA374C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97CCE-DB31-4D49-8B09-67EE97B7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624B6-C6D6-4BA4-9AD0-48C40693E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F408FD-4FAE-480B-88AC-B658BF81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65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CF4F-9306-4287-BBE3-ECFFCE6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31554-FE3E-48E1-A69C-31395A92B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C39AF-4A7F-4423-8EF1-84D523B3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4530A-8274-415A-957B-71F28EB7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55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12426-D822-4681-88C7-9635F29E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EE2D6-49C7-4D40-95FA-E13721ED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7BFE8-11B9-4BF3-B817-3F10FB55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99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AA21-AB9B-4885-95B5-CD7446D1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0F00C-E769-4671-84DC-D26E6E556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2A2F2-9239-4590-AC84-89D82DFE4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770C5-1721-4704-9DC0-9C089EB5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786B3-84E4-45AE-A3EB-94000EBA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8B4B6-4921-4F4B-99C1-6B13BC03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47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2F2B-4A68-4D0E-87E7-9A95C12F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D9900B-9F68-40F7-8352-BED93DDFE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C1C59-406A-4A29-8574-705F76C7A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CE784-3059-41F6-97A7-68EEB10B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6EBA4-CEE8-4FD0-820D-7A0CFB773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ED6D1-0B76-4F78-8E89-7606A5F2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25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007386-90AA-4F7E-A363-3316322E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99150-3C01-477A-A15B-AD1B2F8E4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8D1BB-1001-488B-8453-7F20F30931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2BD99-CF71-4D55-BC14-187DC6E252E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2FE1-9DDE-4F0B-B220-4305E0431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58C60-6645-47C6-9600-3DA1BE4A3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07951-A050-438E-BCED-768C241FD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17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A4F939-5A94-464E-8228-C90ECED116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" r="-2260" b="1016"/>
          <a:stretch/>
        </p:blipFill>
        <p:spPr>
          <a:xfrm>
            <a:off x="-21738" y="4953000"/>
            <a:ext cx="9394337" cy="1905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B03D13-59B4-41DD-AC74-FC28E243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92" y="797301"/>
            <a:ext cx="5645010" cy="1394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E5CE9-2C11-48A8-84E7-A649BDDC3C17}"/>
              </a:ext>
            </a:extLst>
          </p:cNvPr>
          <p:cNvSpPr txBox="1"/>
          <p:nvPr/>
        </p:nvSpPr>
        <p:spPr>
          <a:xfrm>
            <a:off x="1399117" y="2698330"/>
            <a:ext cx="6345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atin typeface="+mj-lt"/>
              </a:rPr>
              <a:t>In season forecasting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D8C89-39A5-4A31-A6B3-C9D615169B17}"/>
              </a:ext>
            </a:extLst>
          </p:cNvPr>
          <p:cNvSpPr txBox="1"/>
          <p:nvPr/>
        </p:nvSpPr>
        <p:spPr>
          <a:xfrm>
            <a:off x="1399117" y="3764110"/>
            <a:ext cx="6345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+mj-lt"/>
              </a:rPr>
              <a:t>Part 1: Weather data</a:t>
            </a:r>
          </a:p>
          <a:p>
            <a:r>
              <a:rPr lang="en-GB" sz="2400" b="1" dirty="0">
                <a:latin typeface="+mj-lt"/>
              </a:rPr>
              <a:t>Part 2: In season yield estimation</a:t>
            </a:r>
          </a:p>
        </p:txBody>
      </p:sp>
    </p:spTree>
    <p:extLst>
      <p:ext uri="{BB962C8B-B14F-4D97-AF65-F5344CB8AC3E}">
        <p14:creationId xmlns:p14="http://schemas.microsoft.com/office/powerpoint/2010/main" val="1435935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A4F939-5A94-464E-8228-C90ECED116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" r="-2260" b="1016"/>
          <a:stretch/>
        </p:blipFill>
        <p:spPr>
          <a:xfrm>
            <a:off x="-21738" y="4953000"/>
            <a:ext cx="9394337" cy="190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D7100A-F186-4F4E-A78C-D5339CDAC4C5}"/>
              </a:ext>
            </a:extLst>
          </p:cNvPr>
          <p:cNvSpPr txBox="1"/>
          <p:nvPr/>
        </p:nvSpPr>
        <p:spPr>
          <a:xfrm>
            <a:off x="632389" y="1085315"/>
            <a:ext cx="37174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Part 2: In-Season yield prediction application</a:t>
            </a:r>
          </a:p>
          <a:p>
            <a:endParaRPr lang="en-GB" dirty="0"/>
          </a:p>
          <a:p>
            <a:r>
              <a:rPr lang="en-GB" dirty="0"/>
              <a:t>1 – Components of in-season forecasting</a:t>
            </a:r>
          </a:p>
          <a:p>
            <a:endParaRPr lang="en-GB" dirty="0"/>
          </a:p>
          <a:p>
            <a:r>
              <a:rPr lang="en-GB" dirty="0"/>
              <a:t>2 – EO constraint mid season</a:t>
            </a:r>
          </a:p>
          <a:p>
            <a:endParaRPr lang="en-GB" dirty="0"/>
          </a:p>
          <a:p>
            <a:r>
              <a:rPr lang="en-GB" dirty="0"/>
              <a:t>3 – Crop model, EO and weather forecasts combined</a:t>
            </a:r>
          </a:p>
        </p:txBody>
      </p:sp>
      <p:pic>
        <p:nvPicPr>
          <p:cNvPr id="1026" name="Picture 2" descr="Ghana&amp;#39;s Farmers Use Mobile Apps to Skip the Middleman">
            <a:extLst>
              <a:ext uri="{FF2B5EF4-FFF2-40B4-BE49-F238E27FC236}">
                <a16:creationId xmlns:a16="http://schemas.microsoft.com/office/drawing/2014/main" id="{B83F969C-32A3-4295-99E4-62D6512BD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30"/>
          <a:stretch/>
        </p:blipFill>
        <p:spPr bwMode="auto">
          <a:xfrm>
            <a:off x="4794193" y="0"/>
            <a:ext cx="434980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54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bg1"/>
                </a:solidFill>
              </a:rPr>
              <a:t>Combine EO with crop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8F032-5E17-4F33-8B4F-5DE6302DCEB1}"/>
              </a:ext>
            </a:extLst>
          </p:cNvPr>
          <p:cNvSpPr txBox="1"/>
          <p:nvPr/>
        </p:nvSpPr>
        <p:spPr>
          <a:xfrm>
            <a:off x="397164" y="1565262"/>
            <a:ext cx="81270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Outline components that go into in season: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highlight>
                  <a:srgbClr val="FFFF00"/>
                </a:highlight>
              </a:rPr>
              <a:t>Wof</a:t>
            </a:r>
            <a:r>
              <a:rPr lang="en-US" sz="2400" dirty="0">
                <a:highlight>
                  <a:srgbClr val="FFFF00"/>
                </a:highlight>
              </a:rPr>
              <a:t>. </a:t>
            </a:r>
            <a:r>
              <a:rPr lang="en-US" sz="2400" dirty="0" err="1">
                <a:highlight>
                  <a:srgbClr val="FFFF00"/>
                </a:highlight>
              </a:rPr>
              <a:t>Ens</a:t>
            </a:r>
            <a:r>
              <a:rPr lang="en-US" sz="2400" dirty="0">
                <a:highlight>
                  <a:srgbClr val="FFFF00"/>
                </a:highlight>
              </a:rPr>
              <a:t> derived from calibrated crop param </a:t>
            </a:r>
            <a:r>
              <a:rPr lang="en-US" sz="2400" dirty="0" err="1">
                <a:highlight>
                  <a:srgbClr val="FFFF00"/>
                </a:highlight>
              </a:rPr>
              <a:t>dists</a:t>
            </a:r>
            <a:endParaRPr lang="en-US" sz="2400" dirty="0">
              <a:highlight>
                <a:srgbClr val="FFFF00"/>
              </a:highligh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LAI derived from satellite observations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Matching of LAI to ensemble profiles up to forecast 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 Drive matched ensembles forward with forecast weather data</a:t>
            </a:r>
            <a:endParaRPr lang="en-GB" sz="2400" dirty="0">
              <a:highlight>
                <a:srgbClr val="FFFF00"/>
              </a:highligh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highlight>
                  <a:srgbClr val="FFFF00"/>
                </a:highlight>
              </a:rPr>
              <a:t>Obtain an ensemble of possible yield outcomes</a:t>
            </a:r>
            <a:endParaRPr lang="en-US" sz="2400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Different ways to construct each component (we have used a different approach to what’s been shown) but they come together this way</a:t>
            </a:r>
            <a:endParaRPr lang="en-GB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992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bg1"/>
                </a:solidFill>
              </a:rPr>
              <a:t>Combine EO with crop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0DB51-A78D-44A9-9E9C-8FFB00939277}"/>
              </a:ext>
            </a:extLst>
          </p:cNvPr>
          <p:cNvSpPr txBox="1"/>
          <p:nvPr/>
        </p:nvSpPr>
        <p:spPr>
          <a:xfrm>
            <a:off x="470002" y="1242485"/>
            <a:ext cx="81270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WOFOST crop model outputs the Total Weight of Storage Organs (TWSO) which is a proxy for yield.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requires hundreds of parameters that describe crop development.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use another output of WOFOST: Leaf Area Index (LAI) to constrain these crop parameters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retrieve LAI from S2 using machine </a:t>
            </a:r>
            <a:r>
              <a:rPr lang="en-US" sz="2400" dirty="0" err="1"/>
              <a:t>learing</a:t>
            </a:r>
            <a:r>
              <a:rPr lang="en-US" sz="2400" dirty="0"/>
              <a:t> </a:t>
            </a:r>
            <a:r>
              <a:rPr lang="en-US" sz="2400" strike="sngStrike" dirty="0"/>
              <a:t>and S1 observations using a data assimilation scheme (</a:t>
            </a:r>
            <a:r>
              <a:rPr lang="en-US" sz="2400" strike="sngStrike" dirty="0" err="1"/>
              <a:t>KaFKA</a:t>
            </a:r>
            <a:r>
              <a:rPr lang="en-US" sz="2400" strike="sngStrik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Use the EO derived LAI to constrain WOFOST LAI and hence crop parameterisation to improve yield modelling.</a:t>
            </a:r>
          </a:p>
        </p:txBody>
      </p:sp>
    </p:spTree>
    <p:extLst>
      <p:ext uri="{BB962C8B-B14F-4D97-AF65-F5344CB8AC3E}">
        <p14:creationId xmlns:p14="http://schemas.microsoft.com/office/powerpoint/2010/main" val="1103115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bg1"/>
                </a:solidFill>
              </a:rPr>
              <a:t>Combine EO with the crop model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9FB06A-7C70-4381-97DA-713F0739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2" y="1264778"/>
            <a:ext cx="7843079" cy="520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D2B3D-BB6B-4824-ADD0-2258C595E591}"/>
              </a:ext>
            </a:extLst>
          </p:cNvPr>
          <p:cNvSpPr txBox="1"/>
          <p:nvPr/>
        </p:nvSpPr>
        <p:spPr>
          <a:xfrm>
            <a:off x="5858189" y="3979147"/>
            <a:ext cx="30245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Generate ensemble of possible WOFOST </a:t>
            </a:r>
            <a:r>
              <a:rPr lang="en-US" err="1"/>
              <a:t>realisations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Compare to EO derived LAI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Find WOFOST runs that best match observed LAI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Extract yield estimate and uncertainty from matched runs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91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ideo 2">
            <a:hlinkClick r:id="" action="ppaction://media"/>
            <a:extLst>
              <a:ext uri="{FF2B5EF4-FFF2-40B4-BE49-F238E27FC236}">
                <a16:creationId xmlns:a16="http://schemas.microsoft.com/office/drawing/2014/main" id="{AB770A9D-166D-40F2-89AC-159644E2C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7069" y="2188568"/>
            <a:ext cx="6249863" cy="45702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bg1"/>
                </a:solidFill>
              </a:rPr>
              <a:t>Matching EO part way through the season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A784A-43E2-4987-B386-360E339A5789}"/>
              </a:ext>
            </a:extLst>
          </p:cNvPr>
          <p:cNvSpPr txBox="1"/>
          <p:nvPr/>
        </p:nvSpPr>
        <p:spPr>
          <a:xfrm>
            <a:off x="211015" y="1155971"/>
            <a:ext cx="89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in season yield forecasting, EO data is only available up to forecast date.</a:t>
            </a:r>
          </a:p>
          <a:p>
            <a:r>
              <a:rPr lang="en-US"/>
              <a:t>We simulated in season EO – crop model matching with partial LAI profiles (and ERA weather).</a:t>
            </a:r>
          </a:p>
          <a:p>
            <a:r>
              <a:rPr lang="en-US"/>
              <a:t>As more EO data becomes available, the forecast yield becomes more certain.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4E577-90E0-45CD-A2EA-AC880ABF6F10}"/>
              </a:ext>
            </a:extLst>
          </p:cNvPr>
          <p:cNvSpPr txBox="1"/>
          <p:nvPr/>
        </p:nvSpPr>
        <p:spPr>
          <a:xfrm>
            <a:off x="69735" y="5378863"/>
            <a:ext cx="1467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Selected model parameters</a:t>
            </a:r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201CB-5D60-4BDF-BB26-2C2479C2BA76}"/>
              </a:ext>
            </a:extLst>
          </p:cNvPr>
          <p:cNvCxnSpPr>
            <a:cxnSpLocks/>
          </p:cNvCxnSpPr>
          <p:nvPr/>
        </p:nvCxnSpPr>
        <p:spPr>
          <a:xfrm>
            <a:off x="1060071" y="5591877"/>
            <a:ext cx="101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4DDD6B-51AC-47EF-A5ED-0AFDFA3F3691}"/>
              </a:ext>
            </a:extLst>
          </p:cNvPr>
          <p:cNvSpPr txBox="1"/>
          <p:nvPr/>
        </p:nvSpPr>
        <p:spPr>
          <a:xfrm>
            <a:off x="232922" y="2723159"/>
            <a:ext cx="146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EO matching process</a:t>
            </a:r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7DEFE8-9764-40A0-A2A2-7A5AFF4E71F4}"/>
              </a:ext>
            </a:extLst>
          </p:cNvPr>
          <p:cNvCxnSpPr>
            <a:cxnSpLocks/>
          </p:cNvCxnSpPr>
          <p:nvPr/>
        </p:nvCxnSpPr>
        <p:spPr>
          <a:xfrm>
            <a:off x="1559381" y="2920690"/>
            <a:ext cx="391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9692AF-F7E8-4746-AF3F-8230B157230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596554" y="2386831"/>
            <a:ext cx="264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35E992-EFB5-4A22-A1BB-B0AACB3D6BA5}"/>
              </a:ext>
            </a:extLst>
          </p:cNvPr>
          <p:cNvSpPr txBox="1"/>
          <p:nvPr/>
        </p:nvSpPr>
        <p:spPr>
          <a:xfrm>
            <a:off x="7861294" y="2202165"/>
            <a:ext cx="119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LAI in field</a:t>
            </a:r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BDD8E0-DC88-4731-8ED8-121A8161FF5E}"/>
              </a:ext>
            </a:extLst>
          </p:cNvPr>
          <p:cNvSpPr txBox="1"/>
          <p:nvPr/>
        </p:nvSpPr>
        <p:spPr>
          <a:xfrm>
            <a:off x="7696931" y="5558452"/>
            <a:ext cx="1467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Probability distribution of predicted yield</a:t>
            </a:r>
            <a:endParaRPr lang="en-GB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05A3B8-8091-4C45-BEA8-49170C2E85C9}"/>
              </a:ext>
            </a:extLst>
          </p:cNvPr>
          <p:cNvCxnSpPr>
            <a:cxnSpLocks/>
          </p:cNvCxnSpPr>
          <p:nvPr/>
        </p:nvCxnSpPr>
        <p:spPr>
          <a:xfrm flipH="1">
            <a:off x="5466303" y="6548524"/>
            <a:ext cx="22306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39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A523171-5A88-47DE-AF1D-B3B85366C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6" y="2032001"/>
            <a:ext cx="6414225" cy="469100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bg1"/>
                </a:solidFill>
              </a:rPr>
              <a:t>Matching EO part way through the season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A784A-43E2-4987-B386-360E339A5789}"/>
              </a:ext>
            </a:extLst>
          </p:cNvPr>
          <p:cNvSpPr txBox="1"/>
          <p:nvPr/>
        </p:nvSpPr>
        <p:spPr>
          <a:xfrm>
            <a:off x="211015" y="1155971"/>
            <a:ext cx="89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in season yield forecasting, EO data is only available up to forecast date.</a:t>
            </a:r>
          </a:p>
          <a:p>
            <a:r>
              <a:rPr lang="en-US"/>
              <a:t>We simulated in season EO – crop model matching with partial LAI profiles (and ERA weather).</a:t>
            </a:r>
          </a:p>
          <a:p>
            <a:r>
              <a:rPr lang="en-US"/>
              <a:t>As more EO data becomes available, the forecast yield becomes more certain.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4E577-90E0-45CD-A2EA-AC880ABF6F10}"/>
              </a:ext>
            </a:extLst>
          </p:cNvPr>
          <p:cNvSpPr txBox="1"/>
          <p:nvPr/>
        </p:nvSpPr>
        <p:spPr>
          <a:xfrm>
            <a:off x="69735" y="5378863"/>
            <a:ext cx="1467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Selected model parameters</a:t>
            </a:r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201CB-5D60-4BDF-BB26-2C2479C2BA76}"/>
              </a:ext>
            </a:extLst>
          </p:cNvPr>
          <p:cNvCxnSpPr>
            <a:cxnSpLocks/>
          </p:cNvCxnSpPr>
          <p:nvPr/>
        </p:nvCxnSpPr>
        <p:spPr>
          <a:xfrm>
            <a:off x="1060071" y="5591877"/>
            <a:ext cx="101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4DDD6B-51AC-47EF-A5ED-0AFDFA3F3691}"/>
              </a:ext>
            </a:extLst>
          </p:cNvPr>
          <p:cNvSpPr txBox="1"/>
          <p:nvPr/>
        </p:nvSpPr>
        <p:spPr>
          <a:xfrm>
            <a:off x="232922" y="2723159"/>
            <a:ext cx="146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EO matching process</a:t>
            </a:r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7DEFE8-9764-40A0-A2A2-7A5AFF4E71F4}"/>
              </a:ext>
            </a:extLst>
          </p:cNvPr>
          <p:cNvCxnSpPr>
            <a:cxnSpLocks/>
          </p:cNvCxnSpPr>
          <p:nvPr/>
        </p:nvCxnSpPr>
        <p:spPr>
          <a:xfrm>
            <a:off x="1559381" y="2920690"/>
            <a:ext cx="391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9692AF-F7E8-4746-AF3F-8230B157230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596554" y="2386831"/>
            <a:ext cx="264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35E992-EFB5-4A22-A1BB-B0AACB3D6BA5}"/>
              </a:ext>
            </a:extLst>
          </p:cNvPr>
          <p:cNvSpPr txBox="1"/>
          <p:nvPr/>
        </p:nvSpPr>
        <p:spPr>
          <a:xfrm>
            <a:off x="7861294" y="2202165"/>
            <a:ext cx="119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LAI in field</a:t>
            </a:r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BDD8E0-DC88-4731-8ED8-121A8161FF5E}"/>
              </a:ext>
            </a:extLst>
          </p:cNvPr>
          <p:cNvSpPr txBox="1"/>
          <p:nvPr/>
        </p:nvSpPr>
        <p:spPr>
          <a:xfrm>
            <a:off x="7696931" y="5558452"/>
            <a:ext cx="1467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Probability distribution of predicted yield</a:t>
            </a:r>
            <a:endParaRPr lang="en-GB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05A3B8-8091-4C45-BEA8-49170C2E85C9}"/>
              </a:ext>
            </a:extLst>
          </p:cNvPr>
          <p:cNvCxnSpPr>
            <a:cxnSpLocks/>
          </p:cNvCxnSpPr>
          <p:nvPr/>
        </p:nvCxnSpPr>
        <p:spPr>
          <a:xfrm flipH="1">
            <a:off x="5466303" y="6548524"/>
            <a:ext cx="22306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01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</a:rPr>
              <a:t>Crop model, EO and weather forecasts combined</a:t>
            </a:r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E82976-55C1-4AB2-B975-EA2D0803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658" y="1326382"/>
            <a:ext cx="5801103" cy="494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4B1B22-E2EA-4455-81C5-0819BFA25DD5}"/>
              </a:ext>
            </a:extLst>
          </p:cNvPr>
          <p:cNvSpPr txBox="1"/>
          <p:nvPr/>
        </p:nvSpPr>
        <p:spPr>
          <a:xfrm>
            <a:off x="130629" y="1326382"/>
            <a:ext cx="30346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prototyped a system to combine the crop model with EO data and weather forecasts to predict crop yield at harvest.</a:t>
            </a:r>
          </a:p>
          <a:p>
            <a:endParaRPr lang="en-US"/>
          </a:p>
          <a:p>
            <a:r>
              <a:rPr lang="en-US"/>
              <a:t>EO derived LAI is matched to potential WOFOST </a:t>
            </a:r>
            <a:r>
              <a:rPr lang="en-US" err="1"/>
              <a:t>realisations</a:t>
            </a:r>
            <a:r>
              <a:rPr lang="en-US"/>
              <a:t> up to the date the forecast is made.</a:t>
            </a:r>
          </a:p>
          <a:p>
            <a:endParaRPr lang="en-US"/>
          </a:p>
          <a:p>
            <a:r>
              <a:rPr lang="en-US"/>
              <a:t>The best model runs are then driven forward in time with seasonal weather forecasts.</a:t>
            </a:r>
          </a:p>
          <a:p>
            <a:endParaRPr lang="en-US"/>
          </a:p>
          <a:p>
            <a:r>
              <a:rPr lang="en-US"/>
              <a:t>TWSO extracted from the crop models to predict harvest yield and uncertainty.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246EEF-612F-4660-8CC8-84F3091B7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02" y="1166020"/>
            <a:ext cx="8045348" cy="5387180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2682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bg1"/>
                </a:solidFill>
              </a:rPr>
              <a:t>Outputs &amp; Impacts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246EEF-612F-4660-8CC8-84F3091B7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02" y="1166020"/>
            <a:ext cx="8045348" cy="5387180"/>
          </a:xfrm>
        </p:spPr>
        <p:txBody>
          <a:bodyPr>
            <a:normAutofit lnSpcReduction="10000"/>
          </a:bodyPr>
          <a:lstStyle/>
          <a:p>
            <a:r>
              <a:rPr lang="en-US" sz="2800" strike="sngStrike" dirty="0"/>
              <a:t>Review of rainfall datasets (historic and forecast) and assessment of the impact of rainfall metrics on crop model yield.</a:t>
            </a:r>
          </a:p>
          <a:p>
            <a:r>
              <a:rPr lang="en-US" strike="sngStrike" dirty="0"/>
              <a:t>System for producing weather driver data for the WOFOST crop model combining era 5 with extended weather forecast data.</a:t>
            </a:r>
          </a:p>
          <a:p>
            <a:r>
              <a:rPr lang="en-US" strike="sngStrike" dirty="0"/>
              <a:t>System to constrain crop model with EO derived LAI</a:t>
            </a:r>
          </a:p>
          <a:p>
            <a:r>
              <a:rPr lang="en-US" strike="sngStrike" dirty="0"/>
              <a:t>System to combine crop model with EO derived LAI and weather forecasts to forecast harvest yield during the growing season.</a:t>
            </a:r>
          </a:p>
          <a:p>
            <a:r>
              <a:rPr lang="en-US" strike="sngStrike" dirty="0"/>
              <a:t>Development work fed into and enabled new project for UK farmers on benchmarking and crop modelling.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961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2590800"/>
            <a:ext cx="9144000" cy="1828800"/>
          </a:xfrm>
          <a:prstGeom prst="rect">
            <a:avLst/>
          </a:prstGeom>
          <a:solidFill>
            <a:srgbClr val="23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-191588" y="2703166"/>
            <a:ext cx="9144000" cy="1262417"/>
          </a:xfrm>
        </p:spPr>
        <p:txBody>
          <a:bodyPr>
            <a:normAutofit/>
          </a:bodyPr>
          <a:lstStyle/>
          <a:p>
            <a:r>
              <a:rPr lang="en-GB" sz="3600" b="1">
                <a:solidFill>
                  <a:schemeClr val="bg1"/>
                </a:solidFill>
              </a:rPr>
              <a:t>Thank you</a:t>
            </a:r>
            <a:endParaRPr lang="en-GB" sz="360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3" y="438809"/>
            <a:ext cx="4703356" cy="9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8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A4F939-5A94-464E-8228-C90ECED116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" r="-2260" b="1016"/>
          <a:stretch/>
        </p:blipFill>
        <p:spPr>
          <a:xfrm>
            <a:off x="-21738" y="4953000"/>
            <a:ext cx="9394337" cy="190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D7100A-F186-4F4E-A78C-D5339CDAC4C5}"/>
              </a:ext>
            </a:extLst>
          </p:cNvPr>
          <p:cNvSpPr txBox="1"/>
          <p:nvPr/>
        </p:nvSpPr>
        <p:spPr>
          <a:xfrm>
            <a:off x="632389" y="1085315"/>
            <a:ext cx="37174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Part 1: </a:t>
            </a:r>
          </a:p>
          <a:p>
            <a:r>
              <a:rPr lang="en-GB" sz="2800" b="1" dirty="0"/>
              <a:t>In-Season yield prediction weather inputs</a:t>
            </a:r>
          </a:p>
          <a:p>
            <a:endParaRPr lang="en-GB" dirty="0"/>
          </a:p>
          <a:p>
            <a:r>
              <a:rPr lang="en-GB" dirty="0"/>
              <a:t>1 – Precipitation data</a:t>
            </a:r>
          </a:p>
          <a:p>
            <a:endParaRPr lang="en-GB" dirty="0"/>
          </a:p>
          <a:p>
            <a:r>
              <a:rPr lang="en-GB" dirty="0"/>
              <a:t>2 – Extended Forecasts</a:t>
            </a:r>
          </a:p>
          <a:p>
            <a:endParaRPr lang="en-GB" dirty="0"/>
          </a:p>
          <a:p>
            <a:r>
              <a:rPr lang="en-GB" dirty="0"/>
              <a:t>3 – Seasonal Forecast</a:t>
            </a:r>
          </a:p>
        </p:txBody>
      </p:sp>
      <p:pic>
        <p:nvPicPr>
          <p:cNvPr id="1026" name="Picture 2" descr="Ghana&amp;#39;s Farmers Use Mobile Apps to Skip the Middleman">
            <a:extLst>
              <a:ext uri="{FF2B5EF4-FFF2-40B4-BE49-F238E27FC236}">
                <a16:creationId xmlns:a16="http://schemas.microsoft.com/office/drawing/2014/main" id="{B83F969C-32A3-4295-99E4-62D6512BD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30"/>
          <a:stretch/>
        </p:blipFill>
        <p:spPr bwMode="auto">
          <a:xfrm>
            <a:off x="4794193" y="0"/>
            <a:ext cx="434980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93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bg1"/>
                </a:solidFill>
              </a:rPr>
              <a:t>Precipitation data 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6230-431E-4836-821F-F52F38315969}"/>
              </a:ext>
            </a:extLst>
          </p:cNvPr>
          <p:cNvSpPr txBox="1"/>
          <p:nvPr/>
        </p:nvSpPr>
        <p:spPr>
          <a:xfrm>
            <a:off x="470002" y="1242485"/>
            <a:ext cx="81270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Vast majority of Maize crop in Ghana is rain-fed so need source of precipitation data to drive the WOFOST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Options include EO observation based products  (TAMSAT, CHIRPS etc.) and NWP  model outputs in forecast or reanalyses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Analysed different data types  for range of </a:t>
            </a:r>
            <a:r>
              <a:rPr lang="en-GB" sz="2400" err="1"/>
              <a:t>agro</a:t>
            </a:r>
            <a:r>
              <a:rPr lang="en-GB" sz="2400"/>
              <a:t>-met Zones in Ghana to compare characteristics and understand impacts on crop model outputs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DCAC5-564E-490D-A948-E9F4502BD018}"/>
              </a:ext>
            </a:extLst>
          </p:cNvPr>
          <p:cNvSpPr txBox="1"/>
          <p:nvPr/>
        </p:nvSpPr>
        <p:spPr>
          <a:xfrm>
            <a:off x="4756727" y="4858327"/>
            <a:ext cx="280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 will expand a bit on what the ERA and TAMSAT datasets are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568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bg1"/>
                </a:solidFill>
              </a:rPr>
              <a:t>Precipitation – ERA vs TAMSAT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6230-431E-4836-821F-F52F38315969}"/>
              </a:ext>
            </a:extLst>
          </p:cNvPr>
          <p:cNvSpPr txBox="1"/>
          <p:nvPr/>
        </p:nvSpPr>
        <p:spPr>
          <a:xfrm>
            <a:off x="0" y="1242485"/>
            <a:ext cx="29347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istribution of two rainfall statistics per season in TAMSAT and ERA5 over Ghana for the data record from 1983 to 2019</a:t>
            </a:r>
          </a:p>
          <a:p>
            <a:endParaRPr lang="en-GB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>
                <a:latin typeface="Calibri" panose="020F0502020204030204" pitchFamily="34" charset="0"/>
                <a:cs typeface="Times New Roman" panose="02020603050405020304" pitchFamily="18" charset="0"/>
              </a:rPr>
              <a:t>ERA5 shows unrealistic number of rainy days (with v small amounts of rain).  Can be adjusted  by setting a rejection  threshold of ~1mm</a:t>
            </a:r>
          </a:p>
          <a:p>
            <a:endParaRPr lang="en-GB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>
                <a:latin typeface="Calibri" panose="020F0502020204030204" pitchFamily="34" charset="0"/>
                <a:cs typeface="Times New Roman" panose="02020603050405020304" pitchFamily="18" charset="0"/>
              </a:rPr>
              <a:t>Distributions broadly tach with typical ~ 80 rainy days and ~500mm per season.</a:t>
            </a:r>
            <a:endParaRPr lang="en-GB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343F0B7-E77E-4445-8F4F-2633CC3DF88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1"/>
          <a:stretch/>
        </p:blipFill>
        <p:spPr>
          <a:xfrm>
            <a:off x="3345726" y="1287649"/>
            <a:ext cx="5717756" cy="2351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3C36C-AB18-46A5-8CBD-61256C24F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57" y="4330632"/>
            <a:ext cx="5730875" cy="2017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8CAC95-7B94-445D-8235-37DB0582D42A}"/>
              </a:ext>
            </a:extLst>
          </p:cNvPr>
          <p:cNvSpPr txBox="1"/>
          <p:nvPr/>
        </p:nvSpPr>
        <p:spPr>
          <a:xfrm>
            <a:off x="5437924" y="3558635"/>
            <a:ext cx="191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Meteosat</a:t>
            </a:r>
            <a:r>
              <a:rPr lang="en-US"/>
              <a:t>/TAMSAT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B12D2-6281-4455-9EB0-32CE8D129593}"/>
              </a:ext>
            </a:extLst>
          </p:cNvPr>
          <p:cNvSpPr txBox="1"/>
          <p:nvPr/>
        </p:nvSpPr>
        <p:spPr>
          <a:xfrm>
            <a:off x="5437924" y="6381360"/>
            <a:ext cx="169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ERA5 Reanalysis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08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bg1"/>
                </a:solidFill>
              </a:rPr>
              <a:t>Precipitation – sensitivity of WOFOST to rainfall 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6230-431E-4836-821F-F52F38315969}"/>
              </a:ext>
            </a:extLst>
          </p:cNvPr>
          <p:cNvSpPr txBox="1"/>
          <p:nvPr/>
        </p:nvSpPr>
        <p:spPr>
          <a:xfrm>
            <a:off x="470002" y="1242485"/>
            <a:ext cx="8127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200"/>
          </a:p>
        </p:txBody>
      </p:sp>
      <p:pic>
        <p:nvPicPr>
          <p:cNvPr id="6" name="Picture 5" descr="A picture containing indoor, monitor, sitting, window&#10;&#10;Description automatically generated">
            <a:extLst>
              <a:ext uri="{FF2B5EF4-FFF2-40B4-BE49-F238E27FC236}">
                <a16:creationId xmlns:a16="http://schemas.microsoft.com/office/drawing/2014/main" id="{30E3D891-E21A-4606-9462-CF099C9B4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6"/>
          <a:stretch>
            <a:fillRect/>
          </a:stretch>
        </p:blipFill>
        <p:spPr bwMode="auto">
          <a:xfrm>
            <a:off x="3193299" y="1012190"/>
            <a:ext cx="5731510" cy="58458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9B64FE-BF8A-48AE-897F-A943C9AA0A2F}"/>
              </a:ext>
            </a:extLst>
          </p:cNvPr>
          <p:cNvSpPr txBox="1"/>
          <p:nvPr/>
        </p:nvSpPr>
        <p:spPr>
          <a:xfrm>
            <a:off x="142262" y="1496713"/>
            <a:ext cx="29347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WOFOST TWSO with a standard calibration for West Africa. Driven by ERA5 rainfall for seasons 1979-2019 for each model cell in Ghana</a:t>
            </a:r>
          </a:p>
          <a:p>
            <a:endParaRPr lang="en-GB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>
                <a:latin typeface="Calibri" panose="020F0502020204030204" pitchFamily="34" charset="0"/>
                <a:cs typeface="Times New Roman" panose="02020603050405020304" pitchFamily="18" charset="0"/>
              </a:rPr>
              <a:t>Outputs are relatively insensitive to total rainfall in season (top right). </a:t>
            </a:r>
          </a:p>
          <a:p>
            <a:endParaRPr lang="en-GB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>
                <a:latin typeface="Calibri" panose="020F0502020204030204" pitchFamily="34" charset="0"/>
                <a:cs typeface="Times New Roman" panose="02020603050405020304" pitchFamily="18" charset="0"/>
              </a:rPr>
              <a:t>More sensitive to rainfall start date (top left) and number of rainy days (bottom left).</a:t>
            </a:r>
            <a:endParaRPr lang="en-GB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49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74DDA3-6533-4476-B896-1996B502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forecast data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8CBE0-246C-447D-BB89-B8C121293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Brief description of the ECMWF forecast data, characteristics, availability </a:t>
            </a:r>
          </a:p>
          <a:p>
            <a:endParaRPr lang="en-US" dirty="0"/>
          </a:p>
          <a:p>
            <a:r>
              <a:rPr lang="en-US" dirty="0"/>
              <a:t>Seasonal forecasts</a:t>
            </a:r>
          </a:p>
          <a:p>
            <a:r>
              <a:rPr lang="en-US" dirty="0"/>
              <a:t>Short term forecasts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84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bg1"/>
                </a:solidFill>
              </a:rPr>
              <a:t>Combination of weather driver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6230-431E-4836-821F-F52F38315969}"/>
              </a:ext>
            </a:extLst>
          </p:cNvPr>
          <p:cNvSpPr txBox="1"/>
          <p:nvPr/>
        </p:nvSpPr>
        <p:spPr>
          <a:xfrm>
            <a:off x="470002" y="1242485"/>
            <a:ext cx="8127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Simulations to measure the impacts of uncertainty in different types of forecasts for driving WOFOST were undertaken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System constructed to patch together retrospective ERA5, extended weather forecast and seasonal forecast (all ECMWF sourced)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8EC79-43F6-4B6F-BA66-89293B438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3" y="3202577"/>
            <a:ext cx="7256614" cy="28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8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bg1"/>
                </a:solidFill>
              </a:rPr>
              <a:t>Impact on yield modelling of seasonal forecasts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6230-431E-4836-821F-F52F38315969}"/>
              </a:ext>
            </a:extLst>
          </p:cNvPr>
          <p:cNvSpPr txBox="1"/>
          <p:nvPr/>
        </p:nvSpPr>
        <p:spPr>
          <a:xfrm>
            <a:off x="508465" y="1233776"/>
            <a:ext cx="8127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WOFOST simulations run for years 2014-2019, for mid-latitude band Ghana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Based on ERA5 driving data as “truth”. ERA 5 substituted with ECMWF seasonal forecast at the start of April (left), May (middle), June (right), when compared with ERA5 through the whole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Seasonal forecasts generally result in overestimation of TWSO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Significant predictability May, though some years are problematic (</a:t>
            </a:r>
            <a:r>
              <a:rPr lang="en-GB" err="1"/>
              <a:t>eg</a:t>
            </a:r>
            <a:r>
              <a:rPr lang="en-GB"/>
              <a:t> 2014)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6" name="Picture 5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92E8C959-A281-4509-B3F0-8F2724A126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9" b="33260"/>
          <a:stretch/>
        </p:blipFill>
        <p:spPr>
          <a:xfrm>
            <a:off x="200717" y="3812379"/>
            <a:ext cx="8875499" cy="29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0FFF3-50DF-44ED-B169-F79997C1DBF8}"/>
              </a:ext>
            </a:extLst>
          </p:cNvPr>
          <p:cNvSpPr/>
          <p:nvPr/>
        </p:nvSpPr>
        <p:spPr>
          <a:xfrm flipV="1">
            <a:off x="0" y="0"/>
            <a:ext cx="9143999" cy="1066800"/>
          </a:xfrm>
          <a:prstGeom prst="rect">
            <a:avLst/>
          </a:prstGeom>
          <a:solidFill>
            <a:srgbClr val="235E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A6D19-9A69-4050-B200-E6AB320B07CC}"/>
              </a:ext>
            </a:extLst>
          </p:cNvPr>
          <p:cNvSpPr txBox="1">
            <a:spLocks/>
          </p:cNvSpPr>
          <p:nvPr/>
        </p:nvSpPr>
        <p:spPr>
          <a:xfrm>
            <a:off x="470002" y="99219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>
                <a:solidFill>
                  <a:schemeClr val="bg1"/>
                </a:solidFill>
              </a:rPr>
              <a:t>Combining extended and seasonal forecasts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36230-431E-4836-821F-F52F38315969}"/>
              </a:ext>
            </a:extLst>
          </p:cNvPr>
          <p:cNvSpPr txBox="1"/>
          <p:nvPr/>
        </p:nvSpPr>
        <p:spPr>
          <a:xfrm>
            <a:off x="0" y="1242485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Simulations run merging ERA5 reanalysis with forecasts starting at different points in the season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347B8-A231-4C07-A4EB-340C759F1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96"/>
          <a:stretch/>
        </p:blipFill>
        <p:spPr>
          <a:xfrm>
            <a:off x="1993681" y="2165815"/>
            <a:ext cx="5730875" cy="4446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8654B2-604F-43B5-9617-C65E9259EE4F}"/>
              </a:ext>
            </a:extLst>
          </p:cNvPr>
          <p:cNvSpPr txBox="1"/>
          <p:nvPr/>
        </p:nvSpPr>
        <p:spPr>
          <a:xfrm>
            <a:off x="7682894" y="5965495"/>
            <a:ext cx="1461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Max and Min</a:t>
            </a:r>
          </a:p>
          <a:p>
            <a:r>
              <a:rPr lang="en-US"/>
              <a:t>temperatures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59267-FB22-4665-BCE5-629FA2EA4D96}"/>
              </a:ext>
            </a:extLst>
          </p:cNvPr>
          <p:cNvSpPr txBox="1"/>
          <p:nvPr/>
        </p:nvSpPr>
        <p:spPr>
          <a:xfrm>
            <a:off x="7802673" y="4866480"/>
            <a:ext cx="131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Ensemble of forecasts</a:t>
            </a:r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F97B02-3881-4F53-A2D9-ECD66E1C8C59}"/>
              </a:ext>
            </a:extLst>
          </p:cNvPr>
          <p:cNvCxnSpPr>
            <a:stCxn id="6" idx="1"/>
          </p:cNvCxnSpPr>
          <p:nvPr/>
        </p:nvCxnSpPr>
        <p:spPr>
          <a:xfrm flipH="1">
            <a:off x="6035040" y="5189646"/>
            <a:ext cx="1767633" cy="24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8826B-3250-43A9-A12B-952E29973AC7}"/>
              </a:ext>
            </a:extLst>
          </p:cNvPr>
          <p:cNvSpPr txBox="1"/>
          <p:nvPr/>
        </p:nvSpPr>
        <p:spPr>
          <a:xfrm>
            <a:off x="138174" y="2551837"/>
            <a:ext cx="1855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Extended forecast gives good performance starting in early may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020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CCE2ECA04F394E9B4E8067FC9B045C" ma:contentTypeVersion="6" ma:contentTypeDescription="Create a new document." ma:contentTypeScope="" ma:versionID="f32079b799db97b08970794990292227">
  <xsd:schema xmlns:xsd="http://www.w3.org/2001/XMLSchema" xmlns:xs="http://www.w3.org/2001/XMLSchema" xmlns:p="http://schemas.microsoft.com/office/2006/metadata/properties" xmlns:ns2="859a756b-e9e4-4de5-b057-2ce24b9019ef" xmlns:ns3="16659c94-fa87-4312-a051-ee18c8f9571c" targetNamespace="http://schemas.microsoft.com/office/2006/metadata/properties" ma:root="true" ma:fieldsID="e658e0f0853899ed7efd9f093643b9cd" ns2:_="" ns3:_="">
    <xsd:import namespace="859a756b-e9e4-4de5-b057-2ce24b9019ef"/>
    <xsd:import namespace="16659c94-fa87-4312-a051-ee18c8f9571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a756b-e9e4-4de5-b057-2ce24b9019e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59c94-fa87-4312-a051-ee18c8f95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59a756b-e9e4-4de5-b057-2ce24b9019ef">
      <UserInfo>
        <DisplayName>Jon Styles</DisplayName>
        <AccountId>10</AccountId>
        <AccountType/>
      </UserInfo>
      <UserInfo>
        <DisplayName>Nicola Pounder</DisplayName>
        <AccountId>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024A548-72A3-4604-B7BB-E9BE23DBF0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18D7D4-0BA0-4C35-96F6-2EE0CEABED7A}">
  <ds:schemaRefs>
    <ds:schemaRef ds:uri="16659c94-fa87-4312-a051-ee18c8f9571c"/>
    <ds:schemaRef ds:uri="859a756b-e9e4-4de5-b057-2ce24b9019e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F569D6-AEB9-497E-BD02-C0F31BD901C6}">
  <ds:schemaRefs>
    <ds:schemaRef ds:uri="859a756b-e9e4-4de5-b057-2ce24b9019ef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975</Words>
  <Application>Microsoft Office PowerPoint</Application>
  <PresentationFormat>On-screen Show (4:3)</PresentationFormat>
  <Paragraphs>121</Paragraphs>
  <Slides>19</Slides>
  <Notes>14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Weather forecast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Bethan Perkins</dc:creator>
  <cp:lastModifiedBy>Nicola Pounder</cp:lastModifiedBy>
  <cp:revision>5</cp:revision>
  <dcterms:created xsi:type="dcterms:W3CDTF">2019-04-18T16:30:28Z</dcterms:created>
  <dcterms:modified xsi:type="dcterms:W3CDTF">2022-03-04T10:11:10Z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0x01010064CCE2ECA04F394E9B4E8067FC9B045C</vt:lpwstr>
  </property>
</Properties>
</file>